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3"/>
  </p:notesMasterIdLst>
  <p:handoutMasterIdLst>
    <p:handoutMasterId r:id="rId34"/>
  </p:handoutMasterIdLst>
  <p:sldIdLst>
    <p:sldId id="256" r:id="rId2"/>
    <p:sldId id="261" r:id="rId3"/>
    <p:sldId id="257" r:id="rId4"/>
    <p:sldId id="260" r:id="rId5"/>
    <p:sldId id="262" r:id="rId6"/>
    <p:sldId id="263" r:id="rId7"/>
    <p:sldId id="288" r:id="rId8"/>
    <p:sldId id="264" r:id="rId9"/>
    <p:sldId id="266" r:id="rId10"/>
    <p:sldId id="265" r:id="rId11"/>
    <p:sldId id="267" r:id="rId12"/>
    <p:sldId id="271" r:id="rId13"/>
    <p:sldId id="273" r:id="rId14"/>
    <p:sldId id="268" r:id="rId15"/>
    <p:sldId id="272" r:id="rId16"/>
    <p:sldId id="269" r:id="rId17"/>
    <p:sldId id="270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2" r:id="rId26"/>
    <p:sldId id="281" r:id="rId27"/>
    <p:sldId id="289" r:id="rId28"/>
    <p:sldId id="285" r:id="rId29"/>
    <p:sldId id="287" r:id="rId30"/>
    <p:sldId id="284" r:id="rId31"/>
    <p:sldId id="283" r:id="rId32"/>
  </p:sldIdLst>
  <p:sldSz cx="12192000" cy="6858000"/>
  <p:notesSz cx="68580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90" d="100"/>
          <a:sy n="90" d="100"/>
        </p:scale>
        <p:origin x="398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643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6643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8788A05-02D4-44B7-BE19-C387DC37B7BD}" type="datetimeFigureOut">
              <a:rPr lang="en-US" smtClean="0"/>
              <a:t>8/20/2017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2971800" cy="4664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829967"/>
            <a:ext cx="2971800" cy="4664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B5349F-1CD2-4349-BFFD-A78840C16E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413258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F0FFAFE-8AAE-4392-AC85-592A4FECABDB}" type="datetimeFigureOut">
              <a:rPr lang="en-US" smtClean="0"/>
              <a:t>8/20/2017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413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73575"/>
            <a:ext cx="5486400" cy="36607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2971800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829675"/>
            <a:ext cx="2971800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5F5D591-2CA9-42B1-832B-AA1C6BAC8F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97328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F5D591-2CA9-42B1-832B-AA1C6BAC8F19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293431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F5D591-2CA9-42B1-832B-AA1C6BAC8F19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457463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F5D591-2CA9-42B1-832B-AA1C6BAC8F19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886084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F5D591-2CA9-42B1-832B-AA1C6BAC8F19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363263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F5D591-2CA9-42B1-832B-AA1C6BAC8F19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035018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F5D591-2CA9-42B1-832B-AA1C6BAC8F19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845830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F5D591-2CA9-42B1-832B-AA1C6BAC8F19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326183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F5D591-2CA9-42B1-832B-AA1C6BAC8F19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050307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F5D591-2CA9-42B1-832B-AA1C6BAC8F19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108749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F5D591-2CA9-42B1-832B-AA1C6BAC8F19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765024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F5D591-2CA9-42B1-832B-AA1C6BAC8F19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74387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F5D591-2CA9-42B1-832B-AA1C6BAC8F19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753037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F5D591-2CA9-42B1-832B-AA1C6BAC8F19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252673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F5D591-2CA9-42B1-832B-AA1C6BAC8F19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554803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F5D591-2CA9-42B1-832B-AA1C6BAC8F19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51187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F5D591-2CA9-42B1-832B-AA1C6BAC8F19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67204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F5D591-2CA9-42B1-832B-AA1C6BAC8F19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597297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F5D591-2CA9-42B1-832B-AA1C6BAC8F19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3150698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F5D591-2CA9-42B1-832B-AA1C6BAC8F19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4905152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F5D591-2CA9-42B1-832B-AA1C6BAC8F19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737730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F5D591-2CA9-42B1-832B-AA1C6BAC8F19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4633734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F5D591-2CA9-42B1-832B-AA1C6BAC8F19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177830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F5D591-2CA9-42B1-832B-AA1C6BAC8F19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3759188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F5D591-2CA9-42B1-832B-AA1C6BAC8F19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7053072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F5D591-2CA9-42B1-832B-AA1C6BAC8F19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375553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F5D591-2CA9-42B1-832B-AA1C6BAC8F19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141204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F5D591-2CA9-42B1-832B-AA1C6BAC8F19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814600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F5D591-2CA9-42B1-832B-AA1C6BAC8F19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122066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F5D591-2CA9-42B1-832B-AA1C6BAC8F19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668047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F5D591-2CA9-42B1-832B-AA1C6BAC8F19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635024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F5D591-2CA9-42B1-832B-AA1C6BAC8F19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61015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0EAD29-BF1E-48E3-9C87-A4BDC68B01D4}" type="datetimeFigureOut">
              <a:rPr lang="en-US" smtClean="0"/>
              <a:t>8/20/2017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789B67-99D2-4E4F-9053-41374743111F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845757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0EAD29-BF1E-48E3-9C87-A4BDC68B01D4}" type="datetimeFigureOut">
              <a:rPr lang="en-US" smtClean="0"/>
              <a:t>8/20/2017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789B67-99D2-4E4F-9053-4137474311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74328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0EAD29-BF1E-48E3-9C87-A4BDC68B01D4}" type="datetimeFigureOut">
              <a:rPr lang="en-US" smtClean="0"/>
              <a:t>8/20/2017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789B67-99D2-4E4F-9053-4137474311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82331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0EAD29-BF1E-48E3-9C87-A4BDC68B01D4}" type="datetimeFigureOut">
              <a:rPr lang="en-US" smtClean="0"/>
              <a:t>8/20/2017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789B67-99D2-4E4F-9053-4137474311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67364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0EAD29-BF1E-48E3-9C87-A4BDC68B01D4}" type="datetimeFigureOut">
              <a:rPr lang="en-US" smtClean="0"/>
              <a:t>8/20/2017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789B67-99D2-4E4F-9053-41374743111F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823574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0EAD29-BF1E-48E3-9C87-A4BDC68B01D4}" type="datetimeFigureOut">
              <a:rPr lang="en-US" smtClean="0"/>
              <a:t>8/20/2017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789B67-99D2-4E4F-9053-4137474311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93885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0EAD29-BF1E-48E3-9C87-A4BDC68B01D4}" type="datetimeFigureOut">
              <a:rPr lang="en-US" smtClean="0"/>
              <a:t>8/20/2017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789B67-99D2-4E4F-9053-4137474311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83254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0EAD29-BF1E-48E3-9C87-A4BDC68B01D4}" type="datetimeFigureOut">
              <a:rPr lang="en-US" smtClean="0"/>
              <a:t>8/20/2017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789B67-99D2-4E4F-9053-4137474311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2992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0EAD29-BF1E-48E3-9C87-A4BDC68B01D4}" type="datetimeFigureOut">
              <a:rPr lang="en-US" smtClean="0"/>
              <a:t>8/20/2017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789B67-99D2-4E4F-9053-4137474311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88887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020EAD29-BF1E-48E3-9C87-A4BDC68B01D4}" type="datetimeFigureOut">
              <a:rPr lang="en-US" smtClean="0"/>
              <a:t>8/20/2017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CE789B67-99D2-4E4F-9053-4137474311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68691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0EAD29-BF1E-48E3-9C87-A4BDC68B01D4}" type="datetimeFigureOut">
              <a:rPr lang="en-US" smtClean="0"/>
              <a:t>8/20/2017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789B67-99D2-4E4F-9053-4137474311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17027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020EAD29-BF1E-48E3-9C87-A4BDC68B01D4}" type="datetimeFigureOut">
              <a:rPr lang="en-US" smtClean="0"/>
              <a:t>8/20/2017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CE789B67-99D2-4E4F-9053-41374743111F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018261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gif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gif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k5chalkbox.com/online-math-games.html" TargetMode="Externa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6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gif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7.png"/><Relationship Id="rId7" Type="http://schemas.openxmlformats.org/officeDocument/2006/relationships/image" Target="../media/image1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0.jpeg"/><Relationship Id="rId5" Type="http://schemas.openxmlformats.org/officeDocument/2006/relationships/image" Target="../media/image9.png"/><Relationship Id="rId10" Type="http://schemas.openxmlformats.org/officeDocument/2006/relationships/image" Target="../media/image14.jpeg"/><Relationship Id="rId4" Type="http://schemas.openxmlformats.org/officeDocument/2006/relationships/image" Target="../media/image8.jpeg"/><Relationship Id="rId9" Type="http://schemas.openxmlformats.org/officeDocument/2006/relationships/image" Target="../media/image13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gi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gi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idx="4294967295"/>
          </p:nvPr>
        </p:nvSpPr>
        <p:spPr>
          <a:xfrm>
            <a:off x="2133600" y="758825"/>
            <a:ext cx="10058400" cy="3565525"/>
          </a:xfrm>
        </p:spPr>
        <p:txBody>
          <a:bodyPr>
            <a:normAutofit/>
          </a:bodyPr>
          <a:lstStyle/>
          <a:p>
            <a:r>
              <a:rPr lang="en-US" dirty="0" smtClean="0"/>
              <a:t>Mr. Sokol’s 4</a:t>
            </a:r>
            <a:r>
              <a:rPr lang="en-US" baseline="30000" dirty="0" smtClean="0"/>
              <a:t>th</a:t>
            </a:r>
            <a:r>
              <a:rPr lang="en-US" dirty="0" smtClean="0"/>
              <a:t> Grade Math and Social Studies Class</a:t>
            </a:r>
            <a:br>
              <a:rPr lang="en-US" dirty="0" smtClean="0"/>
            </a:br>
            <a:r>
              <a:rPr lang="en-US" dirty="0" smtClean="0"/>
              <a:t>Room 303</a:t>
            </a:r>
            <a:endParaRPr lang="en-US" dirty="0"/>
          </a:p>
        </p:txBody>
      </p:sp>
      <p:pic>
        <p:nvPicPr>
          <p:cNvPr id="2050" name="Picture 2" descr="Image result for 4th grade math and social studie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976" y="112552"/>
            <a:ext cx="1817158" cy="30308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Image result for 4th grade social studie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3734" y="3671451"/>
            <a:ext cx="3579283" cy="17375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66027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When I Need To Get Your Attention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I Say:</a:t>
            </a:r>
          </a:p>
          <a:p>
            <a:r>
              <a:rPr lang="en-US" sz="4000" dirty="0" smtClean="0"/>
              <a:t>1, 2, 3, Eyes On Me</a:t>
            </a:r>
          </a:p>
          <a:p>
            <a:endParaRPr lang="en-US" sz="4000" dirty="0"/>
          </a:p>
          <a:p>
            <a:r>
              <a:rPr lang="en-US" sz="4000" dirty="0" smtClean="0"/>
              <a:t>You Say:</a:t>
            </a:r>
          </a:p>
          <a:p>
            <a:r>
              <a:rPr lang="en-US" sz="4000" dirty="0" smtClean="0"/>
              <a:t>1, 2, Eyes On You</a:t>
            </a:r>
          </a:p>
        </p:txBody>
      </p:sp>
      <p:sp>
        <p:nvSpPr>
          <p:cNvPr id="5" name="AutoShape 2" descr="Image result for eyes on teacher clipar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482848" y="2511118"/>
            <a:ext cx="4407904" cy="26930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925571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When I Need To Get Your </a:t>
            </a:r>
            <a:r>
              <a:rPr lang="en-US" dirty="0" smtClean="0"/>
              <a:t>Attention(Continued)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80" y="1933998"/>
            <a:ext cx="4937760" cy="402336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Raise your hand and give me five with your hand</a:t>
            </a:r>
          </a:p>
          <a:p>
            <a:r>
              <a:rPr lang="en-US" sz="3200" dirty="0" smtClean="0"/>
              <a:t>Be silent and look at the teacher</a:t>
            </a:r>
          </a:p>
          <a:p>
            <a:endParaRPr lang="en-US" sz="3200" dirty="0"/>
          </a:p>
          <a:p>
            <a:r>
              <a:rPr lang="en-US" sz="3200" dirty="0" smtClean="0"/>
              <a:t>Dutta, Dutta…. </a:t>
            </a:r>
          </a:p>
          <a:p>
            <a:r>
              <a:rPr lang="en-US" sz="3200" dirty="0" smtClean="0"/>
              <a:t>Hornets!</a:t>
            </a: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6667" y="1933998"/>
            <a:ext cx="2514599" cy="3246120"/>
          </a:xfrm>
        </p:spPr>
      </p:pic>
    </p:spTree>
    <p:extLst>
      <p:ext uri="{BB962C8B-B14F-4D97-AF65-F5344CB8AC3E}">
        <p14:creationId xmlns:p14="http://schemas.microsoft.com/office/powerpoint/2010/main" val="9141879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Paper Headings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en-US" sz="3600" dirty="0" smtClean="0"/>
              <a:t>First and Last Name – </a:t>
            </a:r>
          </a:p>
          <a:p>
            <a:r>
              <a:rPr lang="en-US" sz="3600" dirty="0" smtClean="0"/>
              <a:t>Student’s Number</a:t>
            </a:r>
          </a:p>
          <a:p>
            <a:r>
              <a:rPr lang="en-US" sz="3600" dirty="0" smtClean="0"/>
              <a:t>Date</a:t>
            </a:r>
          </a:p>
          <a:p>
            <a:r>
              <a:rPr lang="en-US" sz="3600" dirty="0" smtClean="0"/>
              <a:t>Assignment</a:t>
            </a:r>
          </a:p>
          <a:p>
            <a:r>
              <a:rPr lang="en-US" sz="3600" dirty="0" smtClean="0"/>
              <a:t>Place this heading on all assignments and papers</a:t>
            </a:r>
          </a:p>
          <a:p>
            <a:r>
              <a:rPr lang="en-US" dirty="0" smtClean="0"/>
              <a:t> 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r>
              <a:rPr lang="en-US" sz="3600" dirty="0" smtClean="0"/>
              <a:t>Example –</a:t>
            </a:r>
          </a:p>
          <a:p>
            <a:r>
              <a:rPr lang="en-US" sz="3600" dirty="0" smtClean="0"/>
              <a:t> Jane Doe #11</a:t>
            </a:r>
          </a:p>
          <a:p>
            <a:r>
              <a:rPr lang="en-US" sz="3600" dirty="0" smtClean="0"/>
              <a:t>8/16</a:t>
            </a:r>
          </a:p>
          <a:p>
            <a:r>
              <a:rPr lang="en-US" sz="3600" dirty="0" smtClean="0"/>
              <a:t>Getting To Know Me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4673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Classroom Helpers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3200" dirty="0" smtClean="0"/>
              <a:t>2 helpers</a:t>
            </a:r>
          </a:p>
          <a:p>
            <a:pPr marL="0" indent="0">
              <a:buNone/>
            </a:pPr>
            <a:r>
              <a:rPr lang="en-US" sz="3200" dirty="0" smtClean="0"/>
              <a:t>Rotates every week alphabetically by last name</a:t>
            </a:r>
          </a:p>
          <a:p>
            <a:pPr marL="0" indent="0">
              <a:buNone/>
            </a:pPr>
            <a:r>
              <a:rPr lang="en-US" sz="3200" dirty="0" smtClean="0"/>
              <a:t>Cleans board, passes out and collects whiteboard, passes out papers, takes things to office, sharpens dull pencils at the end of the day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5550" y="2967038"/>
            <a:ext cx="4762500" cy="1781175"/>
          </a:xfrm>
        </p:spPr>
      </p:pic>
    </p:spTree>
    <p:extLst>
      <p:ext uri="{BB962C8B-B14F-4D97-AF65-F5344CB8AC3E}">
        <p14:creationId xmlns:p14="http://schemas.microsoft.com/office/powerpoint/2010/main" val="4152765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Using Chromebooks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/>
          </a:bodyPr>
          <a:lstStyle/>
          <a:p>
            <a:r>
              <a:rPr lang="en-US" sz="2800" dirty="0" smtClean="0"/>
              <a:t>Your student number is the Chromebook number you will use</a:t>
            </a:r>
          </a:p>
          <a:p>
            <a:r>
              <a:rPr lang="en-US" sz="2800" dirty="0" smtClean="0"/>
              <a:t>Please make sure to use these carefully</a:t>
            </a:r>
          </a:p>
          <a:p>
            <a:r>
              <a:rPr lang="en-US" sz="2800" dirty="0" smtClean="0"/>
              <a:t>You are responsible for your Chromebook number</a:t>
            </a:r>
          </a:p>
          <a:p>
            <a:r>
              <a:rPr lang="en-US" sz="2800" dirty="0" smtClean="0"/>
              <a:t>I will dismiss you by your Chromebook numbers to charge the Chromebooks</a:t>
            </a:r>
          </a:p>
          <a:p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8238" y="2361677"/>
            <a:ext cx="4937125" cy="2991897"/>
          </a:xfrm>
        </p:spPr>
      </p:pic>
    </p:spTree>
    <p:extLst>
      <p:ext uri="{BB962C8B-B14F-4D97-AF65-F5344CB8AC3E}">
        <p14:creationId xmlns:p14="http://schemas.microsoft.com/office/powerpoint/2010/main" val="4237282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Using Whiteboards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sz="3600" dirty="0" smtClean="0"/>
              <a:t>We will use these daily in Math</a:t>
            </a:r>
          </a:p>
          <a:p>
            <a:r>
              <a:rPr lang="en-US" sz="3600" dirty="0" smtClean="0"/>
              <a:t>The class helpers will pass out and collect whiteboards, expo markers and dry erasers</a:t>
            </a:r>
          </a:p>
          <a:p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8238" y="1985632"/>
            <a:ext cx="4937125" cy="3743986"/>
          </a:xfrm>
        </p:spPr>
      </p:pic>
    </p:spTree>
    <p:extLst>
      <p:ext uri="{BB962C8B-B14F-4D97-AF65-F5344CB8AC3E}">
        <p14:creationId xmlns:p14="http://schemas.microsoft.com/office/powerpoint/2010/main" val="2005440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Exiting or Dismissing Class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sz="2800" dirty="0" smtClean="0"/>
              <a:t>1. Make sure your work area and desk is neat and clean</a:t>
            </a:r>
          </a:p>
          <a:p>
            <a:r>
              <a:rPr lang="en-US" sz="2800" dirty="0" smtClean="0"/>
              <a:t>2. Homework/Behavior is noted</a:t>
            </a:r>
          </a:p>
          <a:p>
            <a:r>
              <a:rPr lang="en-US" sz="2800" dirty="0"/>
              <a:t>3</a:t>
            </a:r>
            <a:r>
              <a:rPr lang="en-US" sz="2800" dirty="0" smtClean="0"/>
              <a:t>. Stay seated until there is a signal to exit or I say have a nice day.</a:t>
            </a:r>
          </a:p>
          <a:p>
            <a:r>
              <a:rPr lang="en-US" sz="2800" dirty="0" smtClean="0"/>
              <a:t>4. </a:t>
            </a:r>
            <a:r>
              <a:rPr lang="en-US" sz="2800" dirty="0"/>
              <a:t>Push in or stack your chair(end of day) as you leave </a:t>
            </a:r>
          </a:p>
          <a:p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6483" y="2192867"/>
            <a:ext cx="2482121" cy="2726265"/>
          </a:xfrm>
        </p:spPr>
      </p:pic>
    </p:spTree>
    <p:extLst>
      <p:ext uri="{BB962C8B-B14F-4D97-AF65-F5344CB8AC3E}">
        <p14:creationId xmlns:p14="http://schemas.microsoft.com/office/powerpoint/2010/main" val="1198872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Absent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sz="3200" dirty="0" smtClean="0"/>
              <a:t>Check the class calendar to see what we did</a:t>
            </a:r>
          </a:p>
          <a:p>
            <a:r>
              <a:rPr lang="en-US" sz="3200" dirty="0" smtClean="0"/>
              <a:t>Check the missing work bin for the day you were absent</a:t>
            </a:r>
          </a:p>
          <a:p>
            <a:r>
              <a:rPr lang="en-US" sz="3200" dirty="0" smtClean="0"/>
              <a:t>Write Absent on the assignment</a:t>
            </a:r>
          </a:p>
          <a:p>
            <a:r>
              <a:rPr lang="en-US" sz="3200" dirty="0" smtClean="0"/>
              <a:t>Check class website</a:t>
            </a:r>
          </a:p>
          <a:p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1767" y="2548467"/>
            <a:ext cx="3926841" cy="1308947"/>
          </a:xfrm>
        </p:spPr>
      </p:pic>
    </p:spTree>
    <p:extLst>
      <p:ext uri="{BB962C8B-B14F-4D97-AF65-F5344CB8AC3E}">
        <p14:creationId xmlns:p14="http://schemas.microsoft.com/office/powerpoint/2010/main" val="1340695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Hall Passes – Restroom, library, fountain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en-US" sz="3200" dirty="0" smtClean="0"/>
              <a:t>One person out of the room at a time</a:t>
            </a:r>
          </a:p>
          <a:p>
            <a:r>
              <a:rPr lang="en-US" sz="3200" dirty="0" smtClean="0"/>
              <a:t>Go to restroom during breaks</a:t>
            </a:r>
          </a:p>
          <a:p>
            <a:r>
              <a:rPr lang="en-US" sz="3200" dirty="0" smtClean="0"/>
              <a:t>No passes when I am teaching</a:t>
            </a:r>
          </a:p>
          <a:p>
            <a:r>
              <a:rPr lang="en-US" sz="3200" dirty="0" smtClean="0"/>
              <a:t>Use the hall pass in your agenda</a:t>
            </a:r>
          </a:p>
          <a:p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1800" y="2857500"/>
            <a:ext cx="3810000" cy="2000250"/>
          </a:xfrm>
        </p:spPr>
      </p:pic>
    </p:spTree>
    <p:extLst>
      <p:ext uri="{BB962C8B-B14F-4D97-AF65-F5344CB8AC3E}">
        <p14:creationId xmlns:p14="http://schemas.microsoft.com/office/powerpoint/2010/main" val="198085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Replacing Dull or Broken Pencils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sz="2800" dirty="0" smtClean="0"/>
              <a:t>If your pencil breaks or needs sharpening,  raise your hand and point to the pencil cups</a:t>
            </a:r>
          </a:p>
          <a:p>
            <a:r>
              <a:rPr lang="en-US" sz="2800" dirty="0" smtClean="0"/>
              <a:t>I will then give you permission</a:t>
            </a:r>
          </a:p>
          <a:p>
            <a:r>
              <a:rPr lang="en-US" sz="2800" dirty="0" smtClean="0"/>
              <a:t>Put dull or broken pencil in dull pencil cup</a:t>
            </a:r>
          </a:p>
          <a:p>
            <a:r>
              <a:rPr lang="en-US" sz="2800" dirty="0" smtClean="0"/>
              <a:t>Take sharp pencil from sharp pencil cup and return to seat</a:t>
            </a:r>
          </a:p>
          <a:p>
            <a:r>
              <a:rPr lang="en-US" sz="2800" dirty="0" smtClean="0"/>
              <a:t>End of day return pencil to dull pencil</a:t>
            </a:r>
          </a:p>
          <a:p>
            <a:endParaRPr lang="en-US" dirty="0"/>
          </a:p>
        </p:txBody>
      </p:sp>
      <p:pic>
        <p:nvPicPr>
          <p:cNvPr id="1026" name="Picture 2" descr="Image result for dull or sharp pencil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4300" y="2187575"/>
            <a:ext cx="4445000" cy="3340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79013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67747" y="286603"/>
            <a:ext cx="10058400" cy="1450757"/>
          </a:xfrm>
        </p:spPr>
        <p:txBody>
          <a:bodyPr/>
          <a:lstStyle/>
          <a:p>
            <a:r>
              <a:rPr lang="en-US" dirty="0" smtClean="0"/>
              <a:t>Who is Mr. Sokol?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3"/>
            <a:ext cx="4937759" cy="4023361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2400" dirty="0" smtClean="0"/>
              <a:t>Received Bachelors and Master of Education degree from Ohio State</a:t>
            </a:r>
          </a:p>
          <a:p>
            <a:pPr marL="0" indent="0">
              <a:buNone/>
            </a:pPr>
            <a:r>
              <a:rPr lang="en-US" sz="2400" dirty="0" smtClean="0"/>
              <a:t>First Year Taught 5</a:t>
            </a:r>
            <a:r>
              <a:rPr lang="en-US" sz="2400" baseline="30000" dirty="0" smtClean="0"/>
              <a:t>th</a:t>
            </a:r>
            <a:r>
              <a:rPr lang="en-US" sz="2400" dirty="0" smtClean="0"/>
              <a:t> Grade Gifted Math and Social Studies at North</a:t>
            </a:r>
          </a:p>
          <a:p>
            <a:pPr marL="0" indent="0">
              <a:buNone/>
            </a:pPr>
            <a:r>
              <a:rPr lang="en-US" sz="2400" dirty="0" smtClean="0"/>
              <a:t>Last 2 Years Taught 7</a:t>
            </a:r>
            <a:r>
              <a:rPr lang="en-US" sz="2400" baseline="30000" dirty="0" smtClean="0"/>
              <a:t>th</a:t>
            </a:r>
            <a:r>
              <a:rPr lang="en-US" sz="2400" dirty="0" smtClean="0"/>
              <a:t> Grade Social Studies at Central</a:t>
            </a:r>
          </a:p>
          <a:p>
            <a:pPr marL="0" indent="0">
              <a:buNone/>
            </a:pPr>
            <a:r>
              <a:rPr lang="en-US" sz="2400" dirty="0" smtClean="0"/>
              <a:t>Coached 7</a:t>
            </a:r>
            <a:r>
              <a:rPr lang="en-US" sz="2400" baseline="30000" dirty="0" smtClean="0"/>
              <a:t>th</a:t>
            </a:r>
            <a:r>
              <a:rPr lang="en-US" sz="2400" dirty="0" smtClean="0"/>
              <a:t> Grade Boys Basketball</a:t>
            </a:r>
          </a:p>
          <a:p>
            <a:pPr marL="0" indent="0">
              <a:buNone/>
            </a:pPr>
            <a:r>
              <a:rPr lang="en-US" sz="2400" dirty="0" smtClean="0"/>
              <a:t>Buckeyes and Bengals Football Fan, Dayton Flyer Basketball Fan</a:t>
            </a:r>
          </a:p>
          <a:p>
            <a:pPr marL="0" indent="0">
              <a:buNone/>
            </a:pPr>
            <a:r>
              <a:rPr lang="en-US" sz="2400" dirty="0" smtClean="0"/>
              <a:t>4</a:t>
            </a:r>
            <a:r>
              <a:rPr lang="en-US" sz="2400" baseline="30000" dirty="0" smtClean="0"/>
              <a:t>th</a:t>
            </a:r>
            <a:r>
              <a:rPr lang="en-US" sz="2400" dirty="0" smtClean="0"/>
              <a:t> Year Teaching</a:t>
            </a:r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796" y="2099732"/>
            <a:ext cx="4035404" cy="2269914"/>
          </a:xfrm>
        </p:spPr>
      </p:pic>
      <p:sp>
        <p:nvSpPr>
          <p:cNvPr id="10" name="AutoShape 2" descr="data:image/png;base64,iVBORw0KGgoAAAANSUhEUgAAAG4AAABuCAMAAADxhdbJAAAApVBMVEX///8AAAC6AAD7+/tgYGD29vba2trLy8u3AADm5uampqZdXV1jY2Px8fFAQEDPz898fHyzs7OWlpa9vb2tra1qamrg4OBRUVGfn59MTEzJTU1XV1eGhobira0yMjLuxsbJXV0bGxuOjo50dHQUFBTjpqa/Ly/w09PajY05OTkpKSn039/Sc3P56+vQbGzGUlLDOTnWgYHdmZm/ICC9EBDHQ0PnuLil13OhAAAJAUlEQVRoge3aWWObuBYAYKhYLITMIiB4oEkMTVNn7Tr//6fdcySxL8GJ+zT3PDQztqwPgXZhGP+P/0KQpbi8ZC9af4Ektv1GijcTnKNxyIzT5cCvL+ZJLUvZYhTlBT2l+b5vLYXPlHeJByg1B7AwXoq08S6pLV87fn0Zj3Ais2Pl2p26lNeUTWo///wzF3/uL+VJLYCqUIH2bfdpNnaf7mVV+rAn72Tgr2sYF/GU9kbZhh55v6c0Bhr8z49VTXr0Q16rxRu0D3tSc4utWuuF7/LO1j7kDbSnTdrIO6f/fJemvPT88klNnK2905N9yaK268eKR7feTkKpwQ8+y2e03e3nfvye95gHzZ5v5GwHuMIvZ7Vh0se5+5lZFnDB1uLxIAPOyqctYPeCV9PFnPdoUMm5mzlXcvDkbmc0z/KbsIKpt7vRnMg+yEktL9o5i+8XzsS7GLd7gu/iwk9LHaE1472Hc2a43Q/UmO87bcKcKW/3QW6mdKpsA016bPT8LsXdGUYFWgYTk7TGKLvyff0r3JXvU2hQX0wVNXoWS/4WJ5t+YLaREiMrrI9zM1UFuUMK84iw48wMRpwCsv61m3LRNo7YHAaEPgdd8e8/t/d6FEOu9HJvLzkDUsO86fX7J91htxynb495sJBTaajiII9fr98+Pz53SZCD2mj4imt++Hz/80maksuHuS1hahVquxWMIsC9vNw1kk1dwRvO1RzdX1llIgJOtHnz7StwUIFDQdfF9osg9pllFfhM2pTuHqvjgz3mjvohHuET3qTmacEsZoXq8giZARuMeilaVuWq4YomNdQ/quv+A1/gTAE19ktRuSrnLKoL6AFYFcyWsPnALZmFqVw18ovMYKZ5gAbX5JqPuIfmC9dVf6/gtuvrTAvLYmnC9WPqNIWRyGe+VdRCpXeu8Jp9zEE2teMB/vGGHFQVAX+Yb4pDW8zIrIXKIS4ww5gqo9Pwn4Rh8T35HS0zIzEHXGK4s1ygymw03IO8AJNJkYgawQozbedKnOJMCLDaVXUFbpEz5rwxZ004ZuNvIrfpc+SDc0q4p1eQguq5C6HQyZaMlU1fn5sdZy1yqXk0qeJixRWySnlO2+nEBAkaMwZTM4eq4tkZXEZZYpPlET5EbxOnY8JBQVxLV6zMDGW2MXBBpjkHfo2f0so099kCN3l2KxzUFtP8Ijm4xZgYSuk6PQ4+KdUlORfinOQkOSiCwHs25LK2BZ3PVXMcPFfeZLp3x1z9Jhd0nCB2047WOKOtNddkyMkvyrzlglXu4XQ6XYdjjs1yexyp9iMO2tcxkMkaLprjkv7wmpIhd+0GxylXEu96zBG4hGt7wIkhFzUcPbWeRRRX9nqVKYcN4cqecrzHOUa8wBl033p0GzdpCBOulnnOcgatceZ33MwROeivcirmORV6rtLjDtVhxGXySzvFPvpczhlw5DThLIMe5zhS1mlkB+vcYTsXtg1hnsvzOPbcbIVLMz7khOSid3GRgAjoChcZS5zNbZwEkf12TgRZllE9dZrlkkVOzzPP4jJut9OjrVw25ZxtnHxszdxoK0ffy7Uj6xlcKtvxOzjsUG1OzuRU0FmuXuNM3Os1upntGRzO5s7mdGvdXlVkd22eUrmuabiD+suTsiiXOKov84RLiI0N4YC/T4LmaY+4Jmo5mi9wOJpndAPHzC9hm2UgojHHPaGnq1wkMvsxd8TlzH448VvkKpkbef789C/cMFYrzlF3D7jsChdmL99u5DLQDh8mHKP1ZPIwz13Lm/X879N3WJXKrYBQT404l4NsAEtH3Ar4BQvlf77dQ352JEZcAXflcP02J6eHz59vP8lF94BrwtHcV7WE//rjXj2fEQdLkDc4T351/9TuyLacc2y1mvQ5Kf75iZm6xwGn1o4rHM7dIdHrbrDRcSU3jbLGw+YGC+vJvgr80I7lNoHmKneNy7FdEpFP9lViWKxBLclCjBp7J/yETrZxKkjk8B7HYEm5yAU4s6iL0TbOrSE3M/1eW2u0++EWHGcs1it7xeVlWQaLkwdcvTJ/ssHYbJ4Ga5rkLN/yRY+LvMRL3KXR3BC4FTvdPsXyeVC+UEcNibKZ7VOO28eshAJyxQk3gMItdWJ4POJZM5vD2us2o9lE01yZMst3G851KKfNOc0Ml1J7duv7FZIntY60Tqdb0YqzPHnbWy6zmw2pGU6UzRbc+EhSlm/wXsXzp3E8Ks4IfIt0XFe9JhzWKn4ljy0mBwm3xiCex8ckvx/x/FRuwfHQ3sTJD1XVnHqvd3d33aHMr3HZ8FDb8gs9H9Wc46xzVJ7EzR+6vnXkBBqLjTiMNLcn3dA64oQeoXEtTa1th7yzWl5V2B8gZ+6pPqIbcTYOyV/g86r2e976EfasZpQJc+D52deyc8WOod2jariTeFCDsRPGcf0ODzV97u3WzkH2Y2qHwet5DacCPqw8IbzQVc8v3uzJozT1A3A9rgYetZwKcU+MTDnckY/dzHHP9m46Te+u2XWIr0zgeHXq7Yl1XAGdEq9gBcEz7aVbPV02vJOVb3kOpwJ7HszwMJkaGbQwzQfsxWnsBZyQc70b+dKD1GJ49GXtp2HseVWtZsL9qVEmcOT18H0MO6lzOVJMvJ+rntYwYVwmQkSJ50XCdaM89OCR5aceR0WVqP9069CDWym3is/xBloUZDTDEQeGgQzqXAWVxuk4woOkDB3cYKzjxM2aQ4G+hzfpbjffoeBJRXNRJK+iANeOHAL6cE7dqAoHGx14IhHFdSLqMocVdNv+J97np6cXjFuIVwj16s+f7zdtEpJD2XodlkFsGkSyEXccfOYIr6ryCIrW24GfeIsx0AavAxCbOyIPRY/Dz7JACBh0h+cLW73mTuJzo+OXDyATeICJEfSGBSggBCfTpNqrYfLhLUW9oqlMklgMVszyoGTmrAaedVO+tZfu4tk72WUSdPsqqwHFBk+gx/rC8JXCVU1mkjnTe7fqrb0wSVY1A5fmfOMbJa23Gvn8c+ty2fx+qvaCwF2KIJDahV54RQ/6nTpdijqML6epvkEkXr4UXiKcy73sqqtWsBxOdplXT3sgX4vLYheL/wGoR/2rbXxn5wAAAABJRU5ErkJggg=="/>
          <p:cNvSpPr>
            <a:spLocks noChangeAspect="1" noChangeArrowheads="1"/>
          </p:cNvSpPr>
          <p:nvPr/>
        </p:nvSpPr>
        <p:spPr bwMode="auto">
          <a:xfrm>
            <a:off x="401108" y="28660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076" name="Picture 4" descr="Image result for osu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9681" y="2099732"/>
            <a:ext cx="715357" cy="5358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2" descr="Image result for cincinnati bengal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4" descr="Image result for cincinnati bengals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6" descr="Image result for cincinnati bengals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12695" y="4936914"/>
            <a:ext cx="606986" cy="6069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2559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to turn in work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4400" dirty="0" smtClean="0"/>
              <a:t>Keep passing papers all the way to the left</a:t>
            </a:r>
            <a:endParaRPr lang="en-US" sz="4400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8238" y="2112660"/>
            <a:ext cx="4937125" cy="3489930"/>
          </a:xfrm>
        </p:spPr>
      </p:pic>
    </p:spTree>
    <p:extLst>
      <p:ext uri="{BB962C8B-B14F-4D97-AF65-F5344CB8AC3E}">
        <p14:creationId xmlns:p14="http://schemas.microsoft.com/office/powerpoint/2010/main" val="3965876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Getting the teacher’s attention or asking for help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Autofit/>
          </a:bodyPr>
          <a:lstStyle/>
          <a:p>
            <a:r>
              <a:rPr lang="en-US" sz="3200" dirty="0" smtClean="0"/>
              <a:t>Raise your hand and wait silently for the teacher to call on you or come to you</a:t>
            </a:r>
          </a:p>
          <a:p>
            <a:r>
              <a:rPr lang="en-US" sz="3200" dirty="0" smtClean="0"/>
              <a:t>If after 1 minute I have not called on you or come to you, please make note of your question on a piece of paper</a:t>
            </a:r>
            <a:endParaRPr lang="en-US" sz="3200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9925" y="2143125"/>
            <a:ext cx="3333750" cy="3429000"/>
          </a:xfrm>
        </p:spPr>
      </p:pic>
    </p:spTree>
    <p:extLst>
      <p:ext uri="{BB962C8B-B14F-4D97-AF65-F5344CB8AC3E}">
        <p14:creationId xmlns:p14="http://schemas.microsoft.com/office/powerpoint/2010/main" val="3310675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Friday Folders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sz="4400" dirty="0" smtClean="0"/>
              <a:t>Pass Back Graded Assignments on Friday</a:t>
            </a:r>
          </a:p>
          <a:p>
            <a:r>
              <a:rPr lang="en-US" sz="4400" dirty="0" smtClean="0"/>
              <a:t>2 helpers will help pass back papers</a:t>
            </a:r>
          </a:p>
          <a:p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0086" y="1846263"/>
            <a:ext cx="3633428" cy="4022725"/>
          </a:xfrm>
        </p:spPr>
      </p:pic>
    </p:spTree>
    <p:extLst>
      <p:ext uri="{BB962C8B-B14F-4D97-AF65-F5344CB8AC3E}">
        <p14:creationId xmlns:p14="http://schemas.microsoft.com/office/powerpoint/2010/main" val="2680158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Use of Materials and Supplies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Ask for permission to borrow any materials (i.e. tape, hole puncher, stapler)</a:t>
            </a:r>
          </a:p>
          <a:p>
            <a:r>
              <a:rPr lang="en-US" sz="3600" dirty="0" smtClean="0"/>
              <a:t>Return any materials when you are finished</a:t>
            </a:r>
          </a:p>
          <a:p>
            <a:r>
              <a:rPr lang="en-US" sz="3600" dirty="0" smtClean="0"/>
              <a:t>This shows respect</a:t>
            </a:r>
            <a:endParaRPr lang="en-US" sz="36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5213" y="2900363"/>
            <a:ext cx="2543175" cy="1914525"/>
          </a:xfrm>
        </p:spPr>
      </p:pic>
    </p:spTree>
    <p:extLst>
      <p:ext uri="{BB962C8B-B14F-4D97-AF65-F5344CB8AC3E}">
        <p14:creationId xmlns:p14="http://schemas.microsoft.com/office/powerpoint/2010/main" val="1794927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Lining Up and Hallway Procedures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sz="3200" dirty="0" smtClean="0"/>
              <a:t>1. Push in your chairs</a:t>
            </a:r>
          </a:p>
          <a:p>
            <a:r>
              <a:rPr lang="en-US" sz="3200" dirty="0" smtClean="0"/>
              <a:t>2. Zip and flip – zip your lips and cross your arms in front of you</a:t>
            </a:r>
          </a:p>
          <a:p>
            <a:r>
              <a:rPr lang="en-US" sz="3200" dirty="0" smtClean="0"/>
              <a:t>3. Remain Silent Level 0 as we walk to the destination in a single file line</a:t>
            </a:r>
          </a:p>
          <a:p>
            <a:endParaRPr lang="en-US" dirty="0" smtClean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4263" y="2048934"/>
            <a:ext cx="3061230" cy="3061230"/>
          </a:xfrm>
        </p:spPr>
      </p:pic>
    </p:spTree>
    <p:extLst>
      <p:ext uri="{BB962C8B-B14F-4D97-AF65-F5344CB8AC3E}">
        <p14:creationId xmlns:p14="http://schemas.microsoft.com/office/powerpoint/2010/main" val="2012184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Math Minutes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en-US" sz="3200" dirty="0" smtClean="0"/>
              <a:t>Students will be assigned a worksheet or be practicing math facts online</a:t>
            </a:r>
          </a:p>
          <a:p>
            <a:r>
              <a:rPr lang="en-US" sz="3200" dirty="0">
                <a:hlinkClick r:id="rId3"/>
              </a:rPr>
              <a:t>http://</a:t>
            </a:r>
            <a:r>
              <a:rPr lang="en-US" sz="3200" dirty="0" smtClean="0">
                <a:hlinkClick r:id="rId3"/>
              </a:rPr>
              <a:t>www.k5chalkbox.com/online-math-games.html</a:t>
            </a:r>
            <a:endParaRPr lang="en-US" sz="3200" dirty="0" smtClean="0"/>
          </a:p>
          <a:p>
            <a:r>
              <a:rPr lang="en-US" sz="3200" dirty="0" smtClean="0"/>
              <a:t>30 minutes</a:t>
            </a:r>
          </a:p>
          <a:p>
            <a:r>
              <a:rPr lang="en-US" sz="3200" dirty="0" smtClean="0"/>
              <a:t>Must be signed by parent by Friday</a:t>
            </a:r>
          </a:p>
          <a:p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8238" y="2095689"/>
            <a:ext cx="4937125" cy="3523872"/>
          </a:xfrm>
        </p:spPr>
      </p:pic>
    </p:spTree>
    <p:extLst>
      <p:ext uri="{BB962C8B-B14F-4D97-AF65-F5344CB8AC3E}">
        <p14:creationId xmlns:p14="http://schemas.microsoft.com/office/powerpoint/2010/main" val="939200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Taking a Test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sz="2400" dirty="0" smtClean="0"/>
              <a:t>Be silent, even when you finish and others are taking the test</a:t>
            </a:r>
          </a:p>
          <a:p>
            <a:r>
              <a:rPr lang="en-US" sz="2400" dirty="0" smtClean="0"/>
              <a:t>You may not return to the test once you have turned it in</a:t>
            </a:r>
          </a:p>
          <a:p>
            <a:r>
              <a:rPr lang="en-US" sz="2400" dirty="0" smtClean="0"/>
              <a:t>Raise your hand when you are finished with the test or have a question</a:t>
            </a:r>
          </a:p>
          <a:p>
            <a:r>
              <a:rPr lang="en-US" sz="2400" dirty="0" smtClean="0"/>
              <a:t>Keep your eyes on your own paper</a:t>
            </a:r>
          </a:p>
          <a:p>
            <a:r>
              <a:rPr lang="en-US" sz="2400" dirty="0" smtClean="0"/>
              <a:t>Remain seated and begin working on the material the teacher has instructed</a:t>
            </a:r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615238" y="1981201"/>
            <a:ext cx="2947988" cy="2947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17216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5400" dirty="0" smtClean="0"/>
              <a:t>Consequences For Not Following Procedure on Test</a:t>
            </a:r>
            <a:endParaRPr lang="en-US" sz="54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80" y="1820334"/>
            <a:ext cx="4937760" cy="4023360"/>
          </a:xfrm>
        </p:spPr>
        <p:txBody>
          <a:bodyPr>
            <a:normAutofit lnSpcReduction="10000"/>
          </a:bodyPr>
          <a:lstStyle/>
          <a:p>
            <a:r>
              <a:rPr lang="en-US" sz="3600" dirty="0" smtClean="0"/>
              <a:t>Talking Or Being Disruptive Will Automatically Result in a Red on Clip Chart – Loss of Recess/Parent Contact and will result in having to take your test during recess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7125" y="2343150"/>
            <a:ext cx="2419350" cy="3028950"/>
          </a:xfrm>
        </p:spPr>
      </p:pic>
    </p:spTree>
    <p:extLst>
      <p:ext uri="{BB962C8B-B14F-4D97-AF65-F5344CB8AC3E}">
        <p14:creationId xmlns:p14="http://schemas.microsoft.com/office/powerpoint/2010/main" val="1803722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8000" dirty="0" smtClean="0"/>
              <a:t>During Class</a:t>
            </a:r>
            <a:endParaRPr lang="en-US" sz="80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/>
          </a:bodyPr>
          <a:lstStyle/>
          <a:p>
            <a:r>
              <a:rPr lang="en-US" sz="4400" dirty="0" smtClean="0"/>
              <a:t>Follow the Champs Classroom Bulletin Board For Activities for Conversation, Help, Activity, Movement, Participation, Success</a:t>
            </a:r>
          </a:p>
          <a:p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6493933" y="647998"/>
            <a:ext cx="3759200" cy="54241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1251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8800" dirty="0" smtClean="0"/>
              <a:t>Emergency Drills</a:t>
            </a:r>
            <a:endParaRPr lang="en-US" sz="8800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sz="6600" dirty="0" smtClean="0"/>
              <a:t>Lockdown</a:t>
            </a:r>
          </a:p>
          <a:p>
            <a:r>
              <a:rPr lang="en-US" sz="6600" dirty="0" smtClean="0"/>
              <a:t>Fire Drill</a:t>
            </a:r>
          </a:p>
          <a:p>
            <a:r>
              <a:rPr lang="en-US" sz="6600" dirty="0" smtClean="0"/>
              <a:t>Tornado Drill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6104466" y="2760133"/>
            <a:ext cx="4106334" cy="1745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2426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will I be doing this year?</a:t>
            </a:r>
            <a:endParaRPr lang="en-US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341111" y="2004485"/>
            <a:ext cx="2458607" cy="152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Image result for fractions 4th grade math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7959" y="2099734"/>
            <a:ext cx="1504950" cy="1333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Image result for 4th grade multiplication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3642" y="4097867"/>
            <a:ext cx="2386550" cy="13364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Image result for 4th grade geometry, area, perimeter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4258" y="3640666"/>
            <a:ext cx="1833050" cy="23954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Image result for 4th grade constitution"/>
          <p:cNvPicPr>
            <a:picLocks noGrp="1" noChangeAspect="1" noChangeArrowheads="1"/>
          </p:cNvPicPr>
          <p:nvPr>
            <p:ph sz="half" idx="2"/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6139" y="1889707"/>
            <a:ext cx="1588216" cy="20558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I like this, but I would like to change it for the 13 colonies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68266" y="1960782"/>
            <a:ext cx="2562225" cy="19136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2" name="Picture 18" descr="The 13 Colonies of America: Clickable Map that you can click and gives you a little bit about each colony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7185" y="3990450"/>
            <a:ext cx="1454681" cy="20456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4" name="Picture 20" descr="Image result for 4th grade timeline ohio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25428" y="3889321"/>
            <a:ext cx="2247900" cy="2247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67839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7200" dirty="0" smtClean="0"/>
              <a:t>Birthdays</a:t>
            </a:r>
            <a:endParaRPr lang="en-US" sz="72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sz="4000" dirty="0" smtClean="0"/>
              <a:t>When it is your birthday, I will give you a Happy Birthday Pencil!</a:t>
            </a:r>
          </a:p>
          <a:p>
            <a:r>
              <a:rPr lang="en-US" sz="4000" dirty="0" smtClean="0"/>
              <a:t>The class can sing to you if you would like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8988" y="2386013"/>
            <a:ext cx="3095625" cy="2943225"/>
          </a:xfrm>
        </p:spPr>
      </p:pic>
    </p:spTree>
    <p:extLst>
      <p:ext uri="{BB962C8B-B14F-4D97-AF65-F5344CB8AC3E}">
        <p14:creationId xmlns:p14="http://schemas.microsoft.com/office/powerpoint/2010/main" val="1031344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1007533" y="-338667"/>
            <a:ext cx="10193867" cy="4690534"/>
          </a:xfrm>
        </p:spPr>
        <p:txBody>
          <a:bodyPr>
            <a:normAutofit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I believe in your potential and I know that you all have the ability to succeed.  Lets have a great year!  </a:t>
            </a:r>
            <a:br>
              <a:rPr lang="en-US" dirty="0" smtClean="0"/>
            </a:br>
            <a:r>
              <a:rPr lang="en-US" dirty="0" smtClean="0"/>
              <a:t>Mr. Sokol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989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>
          <a:xfrm>
            <a:off x="1981200" y="274638"/>
            <a:ext cx="8229600" cy="1706562"/>
          </a:xfrm>
        </p:spPr>
        <p:txBody>
          <a:bodyPr>
            <a:normAutofit fontScale="90000"/>
          </a:bodyPr>
          <a:lstStyle/>
          <a:p>
            <a:r>
              <a:rPr lang="en-US" altLang="en-US" sz="6500" b="1">
                <a:latin typeface="Kristen ITC" panose="03050502040202030202" pitchFamily="66" charset="0"/>
              </a:rPr>
              <a:t>Why we have rules and procedures … </a:t>
            </a:r>
          </a:p>
        </p:txBody>
      </p:sp>
      <p:sp>
        <p:nvSpPr>
          <p:cNvPr id="3075" name="Content Placeholder 2"/>
          <p:cNvSpPr>
            <a:spLocks noGrp="1"/>
          </p:cNvSpPr>
          <p:nvPr>
            <p:ph idx="1"/>
          </p:nvPr>
        </p:nvSpPr>
        <p:spPr>
          <a:xfrm>
            <a:off x="3581400" y="2133601"/>
            <a:ext cx="6629400" cy="3992563"/>
          </a:xfrm>
        </p:spPr>
        <p:txBody>
          <a:bodyPr>
            <a:normAutofit lnSpcReduction="10000"/>
          </a:bodyPr>
          <a:lstStyle/>
          <a:p>
            <a:r>
              <a:rPr lang="en-US" altLang="en-US" sz="2400" dirty="0" smtClean="0"/>
              <a:t>Keep us safe</a:t>
            </a:r>
          </a:p>
          <a:p>
            <a:r>
              <a:rPr lang="en-US" altLang="en-US" sz="2400" dirty="0" smtClean="0"/>
              <a:t>Save time</a:t>
            </a:r>
          </a:p>
          <a:p>
            <a:r>
              <a:rPr lang="en-US" altLang="en-US" sz="2400" dirty="0" smtClean="0"/>
              <a:t>Making sure learning is happen</a:t>
            </a:r>
          </a:p>
          <a:p>
            <a:r>
              <a:rPr lang="en-US" altLang="en-US" sz="2400" dirty="0" smtClean="0"/>
              <a:t>Feel comfortable</a:t>
            </a:r>
          </a:p>
          <a:p>
            <a:r>
              <a:rPr lang="en-US" altLang="en-US" sz="2400" dirty="0" smtClean="0"/>
              <a:t>Stop interruptions</a:t>
            </a:r>
          </a:p>
          <a:p>
            <a:r>
              <a:rPr lang="en-US" altLang="en-US" sz="2400" dirty="0" smtClean="0"/>
              <a:t>LEARNING </a:t>
            </a:r>
          </a:p>
          <a:p>
            <a:r>
              <a:rPr lang="en-US" altLang="en-US" sz="2400" dirty="0" smtClean="0"/>
              <a:t>LEARNING </a:t>
            </a:r>
          </a:p>
          <a:p>
            <a:r>
              <a:rPr lang="en-US" altLang="en-US" sz="2400" dirty="0" smtClean="0"/>
              <a:t>LEARNING</a:t>
            </a:r>
          </a:p>
          <a:p>
            <a:endParaRPr lang="en-US" altLang="en-US" dirty="0" smtClean="0"/>
          </a:p>
          <a:p>
            <a:endParaRPr lang="en-US" altLang="en-US" dirty="0" smtClean="0"/>
          </a:p>
          <a:p>
            <a:endParaRPr lang="en-US" altLang="en-US" dirty="0" smtClean="0"/>
          </a:p>
          <a:p>
            <a:endParaRPr lang="en-US" altLang="en-US" dirty="0" smtClean="0"/>
          </a:p>
        </p:txBody>
      </p:sp>
      <p:pic>
        <p:nvPicPr>
          <p:cNvPr id="3077" name="Picture 8" descr="students holding &quot;classroom rules&quot; sig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9138" y="4495800"/>
            <a:ext cx="3598862" cy="236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AutoShape 2" descr="Image result for procedures"/>
          <p:cNvSpPr>
            <a:spLocks noChangeAspect="1" noChangeArrowheads="1"/>
          </p:cNvSpPr>
          <p:nvPr/>
        </p:nvSpPr>
        <p:spPr bwMode="auto">
          <a:xfrm>
            <a:off x="201877" y="2819403"/>
            <a:ext cx="131289" cy="131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28" name="Picture 4" descr="external image 6a0120a8d8c83d970b017616893059970c-800wi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877" y="2133602"/>
            <a:ext cx="3150923" cy="7508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31454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Mr. Sokol’s Classroom Rules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/>
          </a:bodyPr>
          <a:lstStyle/>
          <a:p>
            <a:r>
              <a:rPr lang="en-US" sz="2400" dirty="0"/>
              <a:t>1. Listen </a:t>
            </a:r>
            <a:r>
              <a:rPr lang="en-US" sz="2400" dirty="0" smtClean="0"/>
              <a:t>and follow directions.</a:t>
            </a:r>
            <a:endParaRPr lang="en-US" sz="2400" dirty="0"/>
          </a:p>
          <a:p>
            <a:r>
              <a:rPr lang="en-US" sz="2400" dirty="0"/>
              <a:t>2. Raise your hand silently and receive permission before speaking or leaving your seat. </a:t>
            </a:r>
          </a:p>
          <a:p>
            <a:r>
              <a:rPr lang="en-US" sz="2400" dirty="0"/>
              <a:t>3. Keep your </a:t>
            </a:r>
            <a:r>
              <a:rPr lang="en-US" sz="2400" dirty="0" smtClean="0"/>
              <a:t>hands, feet, and objects </a:t>
            </a:r>
            <a:r>
              <a:rPr lang="en-US" sz="2400" dirty="0"/>
              <a:t>to yourself. </a:t>
            </a:r>
          </a:p>
          <a:p>
            <a:r>
              <a:rPr lang="en-US" sz="2400" dirty="0"/>
              <a:t>4. Respect your classmates and your </a:t>
            </a:r>
            <a:r>
              <a:rPr lang="en-US" sz="2400" dirty="0" smtClean="0"/>
              <a:t>teacher.</a:t>
            </a:r>
          </a:p>
          <a:p>
            <a:r>
              <a:rPr lang="en-US" sz="2400" dirty="0" smtClean="0"/>
              <a:t>5. Work quietly and do not disturb others.</a:t>
            </a:r>
          </a:p>
          <a:p>
            <a:r>
              <a:rPr lang="en-US" sz="2400" dirty="0" smtClean="0"/>
              <a:t>6. Sit in your assigned seat.</a:t>
            </a:r>
          </a:p>
          <a:p>
            <a:endParaRPr lang="en-US" dirty="0"/>
          </a:p>
        </p:txBody>
      </p:sp>
      <p:pic>
        <p:nvPicPr>
          <p:cNvPr id="10" name="Content Placeholder 9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3713" y="2076450"/>
            <a:ext cx="3686175" cy="3562350"/>
          </a:xfrm>
        </p:spPr>
      </p:pic>
    </p:spTree>
    <p:extLst>
      <p:ext uri="{BB962C8B-B14F-4D97-AF65-F5344CB8AC3E}">
        <p14:creationId xmlns:p14="http://schemas.microsoft.com/office/powerpoint/2010/main" val="194094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Consequences For Breaking a Rule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sz="2400" dirty="0" smtClean="0"/>
              <a:t>1</a:t>
            </a:r>
            <a:r>
              <a:rPr lang="en-US" sz="2400" baseline="30000" dirty="0" smtClean="0"/>
              <a:t>st</a:t>
            </a:r>
            <a:r>
              <a:rPr lang="en-US" sz="2400" dirty="0" smtClean="0"/>
              <a:t> Offense: Warning</a:t>
            </a:r>
          </a:p>
          <a:p>
            <a:r>
              <a:rPr lang="en-US" sz="2400" dirty="0" smtClean="0"/>
              <a:t>2</a:t>
            </a:r>
            <a:r>
              <a:rPr lang="en-US" sz="2400" baseline="30000" dirty="0" smtClean="0"/>
              <a:t>nd</a:t>
            </a:r>
            <a:r>
              <a:rPr lang="en-US" sz="2400" dirty="0" smtClean="0"/>
              <a:t> Offense Move Down Clip Chart – Yellow</a:t>
            </a:r>
            <a:r>
              <a:rPr lang="en-US" sz="2400" dirty="0"/>
              <a:t> </a:t>
            </a:r>
            <a:r>
              <a:rPr lang="en-US" sz="2400" dirty="0" smtClean="0"/>
              <a:t>– 5 Minutes Off Recess</a:t>
            </a:r>
          </a:p>
          <a:p>
            <a:r>
              <a:rPr lang="en-US" sz="2400" dirty="0" smtClean="0"/>
              <a:t>3</a:t>
            </a:r>
            <a:r>
              <a:rPr lang="en-US" sz="2400" baseline="30000" dirty="0" smtClean="0"/>
              <a:t>rd</a:t>
            </a:r>
            <a:r>
              <a:rPr lang="en-US" sz="2400" dirty="0" smtClean="0"/>
              <a:t> Offense – Blue – 10 Minutes Off Recess</a:t>
            </a:r>
          </a:p>
          <a:p>
            <a:r>
              <a:rPr lang="en-US" sz="2400" dirty="0" smtClean="0"/>
              <a:t>4</a:t>
            </a:r>
            <a:r>
              <a:rPr lang="en-US" sz="2400" baseline="30000" dirty="0" smtClean="0"/>
              <a:t>th</a:t>
            </a:r>
            <a:r>
              <a:rPr lang="en-US" sz="2400" dirty="0" smtClean="0"/>
              <a:t> Offense – Red – Loss of Recess/Parent Contact</a:t>
            </a:r>
          </a:p>
          <a:p>
            <a:r>
              <a:rPr lang="en-US" sz="2400" dirty="0" smtClean="0"/>
              <a:t>5th Offense – Office Referral</a:t>
            </a:r>
          </a:p>
          <a:p>
            <a:endParaRPr lang="en-US" dirty="0" smtClean="0"/>
          </a:p>
          <a:p>
            <a:endParaRPr lang="en-US" dirty="0" smtClean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8238" y="1928032"/>
            <a:ext cx="4937125" cy="3859186"/>
          </a:xfrm>
        </p:spPr>
      </p:pic>
    </p:spTree>
    <p:extLst>
      <p:ext uri="{BB962C8B-B14F-4D97-AF65-F5344CB8AC3E}">
        <p14:creationId xmlns:p14="http://schemas.microsoft.com/office/powerpoint/2010/main" val="2062793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Consequences For Positive Behavior or Following the Rules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2800" dirty="0" smtClean="0"/>
              <a:t>1</a:t>
            </a:r>
            <a:r>
              <a:rPr lang="en-US" sz="2800" baseline="30000" dirty="0" smtClean="0"/>
              <a:t>st</a:t>
            </a:r>
            <a:r>
              <a:rPr lang="en-US" sz="2800" dirty="0" smtClean="0"/>
              <a:t> Time – Pink - Move higher up the clip chart</a:t>
            </a:r>
          </a:p>
          <a:p>
            <a:pPr marL="0" indent="0">
              <a:buNone/>
            </a:pPr>
            <a:r>
              <a:rPr lang="en-US" sz="2800" dirty="0" smtClean="0"/>
              <a:t>2</a:t>
            </a:r>
            <a:r>
              <a:rPr lang="en-US" sz="2800" baseline="30000" dirty="0" smtClean="0"/>
              <a:t>nd</a:t>
            </a:r>
            <a:r>
              <a:rPr lang="en-US" sz="2800" dirty="0" smtClean="0"/>
              <a:t> Time – Black -  Move higher up the clip chart</a:t>
            </a:r>
          </a:p>
          <a:p>
            <a:pPr marL="0" indent="0">
              <a:buNone/>
            </a:pPr>
            <a:r>
              <a:rPr lang="en-US" sz="2800" dirty="0" smtClean="0"/>
              <a:t>3</a:t>
            </a:r>
            <a:r>
              <a:rPr lang="en-US" sz="2800" baseline="30000" dirty="0" smtClean="0"/>
              <a:t>rd</a:t>
            </a:r>
            <a:r>
              <a:rPr lang="en-US" sz="2800" dirty="0" smtClean="0"/>
              <a:t> Time – Purple – Prize At The End of The Day/Positive Parent Contact</a:t>
            </a:r>
          </a:p>
          <a:p>
            <a:pPr marL="0" indent="0">
              <a:buNone/>
            </a:pPr>
            <a:r>
              <a:rPr lang="en-US" sz="2800" dirty="0" smtClean="0"/>
              <a:t>4</a:t>
            </a:r>
            <a:r>
              <a:rPr lang="en-US" sz="2800" baseline="30000" dirty="0" smtClean="0"/>
              <a:t>th</a:t>
            </a:r>
            <a:r>
              <a:rPr lang="en-US" sz="2800" dirty="0" smtClean="0"/>
              <a:t> Time – Principal’s Office For Positive Reward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3599" y="2269066"/>
            <a:ext cx="4132832" cy="2810934"/>
          </a:xfrm>
        </p:spPr>
      </p:pic>
    </p:spTree>
    <p:extLst>
      <p:ext uri="{BB962C8B-B14F-4D97-AF65-F5344CB8AC3E}">
        <p14:creationId xmlns:p14="http://schemas.microsoft.com/office/powerpoint/2010/main" val="546261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Morning Routine Procedure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Enter class without talking (Champs Level 0)</a:t>
            </a:r>
          </a:p>
          <a:p>
            <a:r>
              <a:rPr lang="en-US" dirty="0" smtClean="0"/>
              <a:t>Remove coat, </a:t>
            </a:r>
            <a:r>
              <a:rPr lang="en-US" dirty="0" err="1" smtClean="0"/>
              <a:t>bookbag</a:t>
            </a:r>
            <a:r>
              <a:rPr lang="en-US" dirty="0" smtClean="0"/>
              <a:t> and hang up</a:t>
            </a:r>
          </a:p>
          <a:p>
            <a:r>
              <a:rPr lang="en-US" dirty="0" smtClean="0"/>
              <a:t>Put away electronics</a:t>
            </a:r>
          </a:p>
          <a:p>
            <a:r>
              <a:rPr lang="en-US" dirty="0" smtClean="0"/>
              <a:t>Sign in with lunch count on smartboard</a:t>
            </a:r>
          </a:p>
          <a:p>
            <a:r>
              <a:rPr lang="en-US" dirty="0" smtClean="0"/>
              <a:t>Have sharpened pencil, textbook, and any other materials ready</a:t>
            </a:r>
          </a:p>
          <a:p>
            <a:r>
              <a:rPr lang="en-US" dirty="0" smtClean="0"/>
              <a:t>Begin working silently (Champs Level 0)on morning work</a:t>
            </a:r>
          </a:p>
          <a:p>
            <a:r>
              <a:rPr lang="en-US" dirty="0" smtClean="0"/>
              <a:t>Be silent (Champs Level 0) and listen to the announcements </a:t>
            </a:r>
          </a:p>
          <a:p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2438" y="1967972"/>
            <a:ext cx="3667125" cy="2390775"/>
          </a:xfrm>
        </p:spPr>
      </p:pic>
    </p:spTree>
    <p:extLst>
      <p:ext uri="{BB962C8B-B14F-4D97-AF65-F5344CB8AC3E}">
        <p14:creationId xmlns:p14="http://schemas.microsoft.com/office/powerpoint/2010/main" val="950091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To Enter The Classroom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en-US" sz="3200" dirty="0" smtClean="0"/>
              <a:t>Enter silently Level 0 No Talking (CHAMPS)</a:t>
            </a:r>
          </a:p>
          <a:p>
            <a:r>
              <a:rPr lang="en-US" sz="3200" dirty="0" smtClean="0"/>
              <a:t>Get out homework, if any</a:t>
            </a:r>
          </a:p>
          <a:p>
            <a:r>
              <a:rPr lang="en-US" sz="3200" dirty="0" smtClean="0"/>
              <a:t>Have materials ready (i.e. book, homework, pencils)</a:t>
            </a:r>
          </a:p>
          <a:p>
            <a:r>
              <a:rPr lang="en-US" sz="3200" dirty="0" smtClean="0"/>
              <a:t>Begin working on Problem Of The Day (Math), Daily Geography (SS)</a:t>
            </a:r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0328" y="1846263"/>
            <a:ext cx="3252944" cy="4022725"/>
          </a:xfrm>
        </p:spPr>
      </p:pic>
    </p:spTree>
    <p:extLst>
      <p:ext uri="{BB962C8B-B14F-4D97-AF65-F5344CB8AC3E}">
        <p14:creationId xmlns:p14="http://schemas.microsoft.com/office/powerpoint/2010/main" val="1168144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Retrospect">
  <a:themeElements>
    <a:clrScheme name="Retrospect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28900</TotalTime>
  <Words>1105</Words>
  <Application>Microsoft Office PowerPoint</Application>
  <PresentationFormat>Widescreen</PresentationFormat>
  <Paragraphs>179</Paragraphs>
  <Slides>31</Slides>
  <Notes>31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5" baseType="lpstr">
      <vt:lpstr>Calibri</vt:lpstr>
      <vt:lpstr>Calibri Light</vt:lpstr>
      <vt:lpstr>Kristen ITC</vt:lpstr>
      <vt:lpstr>Retrospect</vt:lpstr>
      <vt:lpstr>Mr. Sokol’s 4th Grade Math and Social Studies Class Room 303</vt:lpstr>
      <vt:lpstr>Who is Mr. Sokol?</vt:lpstr>
      <vt:lpstr>What will I be doing this year?</vt:lpstr>
      <vt:lpstr>Why we have rules and procedures … </vt:lpstr>
      <vt:lpstr>Mr. Sokol’s Classroom Rules</vt:lpstr>
      <vt:lpstr>Consequences For Breaking a Rule</vt:lpstr>
      <vt:lpstr>Consequences For Positive Behavior or Following the Rules</vt:lpstr>
      <vt:lpstr>Morning Routine Procedure</vt:lpstr>
      <vt:lpstr>How To Enter The Classroom</vt:lpstr>
      <vt:lpstr>When I Need To Get Your Attention </vt:lpstr>
      <vt:lpstr>When I Need To Get Your Attention(Continued)</vt:lpstr>
      <vt:lpstr>Paper Headings</vt:lpstr>
      <vt:lpstr>Classroom Helpers</vt:lpstr>
      <vt:lpstr>Using Chromebooks</vt:lpstr>
      <vt:lpstr>Using Whiteboards</vt:lpstr>
      <vt:lpstr>Exiting or Dismissing Class</vt:lpstr>
      <vt:lpstr>Absent</vt:lpstr>
      <vt:lpstr>Hall Passes – Restroom, library, fountain</vt:lpstr>
      <vt:lpstr>Replacing Dull or Broken Pencils</vt:lpstr>
      <vt:lpstr>How to turn in work</vt:lpstr>
      <vt:lpstr>Getting the teacher’s attention or asking for help</vt:lpstr>
      <vt:lpstr>Friday Folders </vt:lpstr>
      <vt:lpstr>Use of Materials and Supplies</vt:lpstr>
      <vt:lpstr>Lining Up and Hallway Procedures</vt:lpstr>
      <vt:lpstr>Math Minutes</vt:lpstr>
      <vt:lpstr>Taking a Test</vt:lpstr>
      <vt:lpstr>Consequences For Not Following Procedure on Test</vt:lpstr>
      <vt:lpstr>During Class</vt:lpstr>
      <vt:lpstr>Emergency Drills</vt:lpstr>
      <vt:lpstr>Birthdays</vt:lpstr>
      <vt:lpstr>   I believe in your potential and I know that you all have the ability to succeed.  Lets have a great year!   Mr. Sokol  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Mr. Sokol 4th Grade Math and Social Studies Room 303</dc:title>
  <dc:creator>Barry Sokol</dc:creator>
  <cp:lastModifiedBy>Barry Sokol</cp:lastModifiedBy>
  <cp:revision>127</cp:revision>
  <cp:lastPrinted>2017-08-05T19:41:13Z</cp:lastPrinted>
  <dcterms:created xsi:type="dcterms:W3CDTF">2017-06-26T21:12:47Z</dcterms:created>
  <dcterms:modified xsi:type="dcterms:W3CDTF">2017-08-20T19:24:57Z</dcterms:modified>
</cp:coreProperties>
</file>